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lexandria Bold" pitchFamily="2" charset="-78"/>
      <p:regular r:id="rId9"/>
    </p:embeddedFont>
    <p:embeddedFont>
      <p:font typeface="Garet" pitchFamily="2" charset="0"/>
      <p:regular r:id="rId10"/>
    </p:embeddedFont>
    <p:embeddedFont>
      <p:font typeface="Garet Bold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607" y="21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3.fntdata" /><Relationship Id="rId5" Type="http://schemas.openxmlformats.org/officeDocument/2006/relationships/slide" Target="slides/slide4.xml" /><Relationship Id="rId15" Type="http://schemas.openxmlformats.org/officeDocument/2006/relationships/tableStyles" Target="tableStyles.xml" /><Relationship Id="rId10" Type="http://schemas.openxmlformats.org/officeDocument/2006/relationships/font" Target="fonts/font2.fntdata" /><Relationship Id="rId4" Type="http://schemas.openxmlformats.org/officeDocument/2006/relationships/slide" Target="slides/slide3.xml" /><Relationship Id="rId9" Type="http://schemas.openxmlformats.org/officeDocument/2006/relationships/font" Target="fonts/font1.fntdata" /><Relationship Id="rId14" Type="http://schemas.openxmlformats.org/officeDocument/2006/relationships/theme" Target="theme/theme1.xml" 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65057" y="-1378042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en-IN"/>
              <a:t>9</a:t>
            </a:r>
          </a:p>
        </p:txBody>
      </p:sp>
      <p:sp>
        <p:nvSpPr>
          <p:cNvPr id="3" name="Freeform 3"/>
          <p:cNvSpPr/>
          <p:nvPr/>
        </p:nvSpPr>
        <p:spPr>
          <a:xfrm rot="5400000" flipH="1" flipV="1">
            <a:off x="12488689" y="4525788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4840371" y="6758253"/>
                </a:moveTo>
                <a:lnTo>
                  <a:pt x="0" y="6758253"/>
                </a:lnTo>
                <a:lnTo>
                  <a:pt x="0" y="0"/>
                </a:lnTo>
                <a:lnTo>
                  <a:pt x="4840371" y="0"/>
                </a:lnTo>
                <a:lnTo>
                  <a:pt x="4840371" y="675825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8" name="TextBox 8"/>
          <p:cNvSpPr txBox="1"/>
          <p:nvPr/>
        </p:nvSpPr>
        <p:spPr>
          <a:xfrm>
            <a:off x="2668325" y="3677362"/>
            <a:ext cx="12951349" cy="1849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127"/>
              </a:lnSpc>
            </a:pPr>
            <a:r>
              <a:rPr lang="en-US" sz="10805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CLAUSEWISE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062982" y="6711312"/>
            <a:ext cx="10162036" cy="772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56"/>
              </a:lnSpc>
              <a:spcBef>
                <a:spcPct val="0"/>
              </a:spcBef>
            </a:pPr>
            <a:r>
              <a:rPr lang="en-US" sz="44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By GENESIS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331255" y="5342731"/>
            <a:ext cx="13288420" cy="564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6"/>
              </a:lnSpc>
              <a:spcBef>
                <a:spcPct val="0"/>
              </a:spcBef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Legal Document Analyzer Using IBM Watson &amp; Granite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-602121" y="2005160"/>
            <a:ext cx="18890121" cy="1012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28"/>
              </a:lnSpc>
            </a:pPr>
            <a:r>
              <a:rPr lang="en-US" sz="5877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99790" y="3460803"/>
            <a:ext cx="13288420" cy="5212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Legal documents are complex, time-consuming to read, and require legal expertise.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Lawyers, businesses, and individuals face challenges in understanding obligations, clauses, and document types.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ClauseWise automates legal document analysis using AI to simplify, classify, and extract critical information.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Visuals: Illustration of a lawyer looking at a stack of documents or AI icon analyzing papers</a:t>
            </a:r>
          </a:p>
          <a:p>
            <a:pPr algn="ctr">
              <a:lnSpc>
                <a:spcPts val="4576"/>
              </a:lnSpc>
              <a:spcBef>
                <a:spcPct val="0"/>
              </a:spcBef>
            </a:pPr>
            <a:endParaRPr lang="en-US" sz="3268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</p:txBody>
      </p:sp>
      <p:sp>
        <p:nvSpPr>
          <p:cNvPr id="5" name="Freeform 5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AutoShape 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01</a:t>
            </a: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2270708" y="1483557"/>
            <a:ext cx="13746585" cy="2840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8177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PROBLEM STATEMENT</a:t>
            </a:r>
          </a:p>
          <a:p>
            <a:pPr algn="ctr">
              <a:lnSpc>
                <a:spcPts val="11448"/>
              </a:lnSpc>
            </a:pPr>
            <a:endParaRPr lang="en-US" sz="8177" b="1">
              <a:solidFill>
                <a:srgbClr val="3F3D3E"/>
              </a:solidFill>
              <a:latin typeface="Alexandria Bold"/>
              <a:ea typeface="Alexandria Bold"/>
              <a:cs typeface="Alexandria Bold"/>
              <a:sym typeface="Alexandria Bold"/>
            </a:endParaRPr>
          </a:p>
        </p:txBody>
      </p:sp>
      <p:sp>
        <p:nvSpPr>
          <p:cNvPr id="4" name="Freeform 4"/>
          <p:cNvSpPr/>
          <p:nvPr/>
        </p:nvSpPr>
        <p:spPr>
          <a:xfrm rot="-574333">
            <a:off x="-1029392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AutoShape 5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99790" y="3460803"/>
            <a:ext cx="13288420" cy="4050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Manual reading is slow and prone to errors.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Legal jargon is difficult for non-lawyers.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Identifying important clauses and obligations is time-consuming.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Classifying documents into types manually is inefficient.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Visuals: Bullet list with icons or infographic of challenges</a:t>
            </a:r>
          </a:p>
          <a:p>
            <a:pPr algn="ctr">
              <a:lnSpc>
                <a:spcPts val="4576"/>
              </a:lnSpc>
              <a:spcBef>
                <a:spcPct val="0"/>
              </a:spcBef>
            </a:pPr>
            <a:endParaRPr lang="en-US" sz="3268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</p:txBody>
      </p: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-176741" y="1658448"/>
            <a:ext cx="17436041" cy="1144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48"/>
              </a:lnSpc>
            </a:pPr>
            <a:r>
              <a:rPr lang="en-US" sz="6677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ARCHITECTURE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160844" y="3093379"/>
            <a:ext cx="13053413" cy="6792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56"/>
              </a:lnSpc>
            </a:pPr>
            <a:r>
              <a:rPr lang="en-US" sz="29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Backend: Python, IBM Watson NLP, Granite AI</a:t>
            </a:r>
          </a:p>
          <a:p>
            <a:pPr algn="l">
              <a:lnSpc>
                <a:spcPts val="4156"/>
              </a:lnSpc>
            </a:pPr>
            <a:r>
              <a:rPr lang="en-US" sz="29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Document Processing:</a:t>
            </a:r>
          </a:p>
          <a:p>
            <a:pPr marL="640978" lvl="1" indent="-320489" algn="l">
              <a:lnSpc>
                <a:spcPts val="4156"/>
              </a:lnSpc>
              <a:buFont typeface="Arial"/>
              <a:buChar char="•"/>
            </a:pPr>
            <a:r>
              <a:rPr lang="en-US" sz="29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OCR (pytesseract) for images</a:t>
            </a:r>
          </a:p>
          <a:p>
            <a:pPr marL="640978" lvl="1" indent="-320489" algn="l">
              <a:lnSpc>
                <a:spcPts val="4156"/>
              </a:lnSpc>
              <a:buFont typeface="Arial"/>
              <a:buChar char="•"/>
            </a:pPr>
            <a:r>
              <a:rPr lang="en-US" sz="29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PDF/DOCX parsing (PyPDF2, python-docx)</a:t>
            </a:r>
          </a:p>
          <a:p>
            <a:pPr marL="640978" lvl="1" indent="-320489" algn="l">
              <a:lnSpc>
                <a:spcPts val="4156"/>
              </a:lnSpc>
              <a:buFont typeface="Arial"/>
              <a:buChar char="•"/>
            </a:pPr>
            <a:r>
              <a:rPr lang="en-US" sz="29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AI Analysis:</a:t>
            </a:r>
          </a:p>
          <a:p>
            <a:pPr marL="640978" lvl="1" indent="-320489" algn="l">
              <a:lnSpc>
                <a:spcPts val="4156"/>
              </a:lnSpc>
              <a:buFont typeface="Arial"/>
              <a:buChar char="•"/>
            </a:pPr>
            <a:r>
              <a:rPr lang="en-US" sz="29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Clause simplification</a:t>
            </a:r>
          </a:p>
          <a:p>
            <a:pPr marL="640978" lvl="1" indent="-320489" algn="l">
              <a:lnSpc>
                <a:spcPts val="4156"/>
              </a:lnSpc>
              <a:buFont typeface="Arial"/>
              <a:buChar char="•"/>
            </a:pPr>
            <a:r>
              <a:rPr lang="en-US" sz="29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Named Entity Recognition (NER)</a:t>
            </a:r>
          </a:p>
          <a:p>
            <a:pPr marL="640978" lvl="1" indent="-320489" algn="l">
              <a:lnSpc>
                <a:spcPts val="4156"/>
              </a:lnSpc>
              <a:buFont typeface="Arial"/>
              <a:buChar char="•"/>
            </a:pPr>
            <a:r>
              <a:rPr lang="en-US" sz="29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Clause extraction &amp; breakdown</a:t>
            </a:r>
          </a:p>
          <a:p>
            <a:pPr marL="640978" lvl="1" indent="-320489" algn="l">
              <a:lnSpc>
                <a:spcPts val="4156"/>
              </a:lnSpc>
              <a:buFont typeface="Arial"/>
              <a:buChar char="•"/>
            </a:pPr>
            <a:r>
              <a:rPr lang="en-US" sz="29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Document type classification</a:t>
            </a:r>
          </a:p>
          <a:p>
            <a:pPr marL="640978" lvl="1" indent="-320489" algn="l">
              <a:lnSpc>
                <a:spcPts val="4156"/>
              </a:lnSpc>
              <a:buFont typeface="Arial"/>
              <a:buChar char="•"/>
            </a:pPr>
            <a:r>
              <a:rPr lang="en-US" sz="29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Frontend: Streamlit / Gradio for interactive UI</a:t>
            </a:r>
          </a:p>
          <a:p>
            <a:pPr marL="640978" lvl="1" indent="-320489" algn="l">
              <a:lnSpc>
                <a:spcPts val="4156"/>
              </a:lnSpc>
              <a:buFont typeface="Arial"/>
              <a:buChar char="•"/>
            </a:pPr>
            <a:r>
              <a:rPr lang="en-US" sz="29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Visuals: Flowchart showing user upload → text extraction → AI analysis → results</a:t>
            </a:r>
          </a:p>
          <a:p>
            <a:pPr algn="l">
              <a:lnSpc>
                <a:spcPts val="4156"/>
              </a:lnSpc>
              <a:spcBef>
                <a:spcPct val="0"/>
              </a:spcBef>
            </a:pPr>
            <a:endParaRPr lang="en-US" sz="2968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</p:txBody>
      </p:sp>
      <p:sp>
        <p:nvSpPr>
          <p:cNvPr id="5" name="Freeform 5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AutoShape 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03</a:t>
            </a:r>
          </a:p>
        </p:txBody>
      </p:sp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2785058" y="1263877"/>
            <a:ext cx="12717885" cy="1234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88"/>
              </a:lnSpc>
            </a:pPr>
            <a:r>
              <a:rPr lang="en-US" sz="7277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SOLUTION</a:t>
            </a:r>
          </a:p>
        </p:txBody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AutoShape 5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04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99790" y="3005046"/>
            <a:ext cx="14350253" cy="6955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Clause Simplification: Converts legal jargon into plain language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Named Entity Recognition (NER): Extracts parties, dates, obligations, monetary values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Clause Extraction &amp; Breakdown: Segments individual clauses for focused analysis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Document Type Classification: NDA, lease, employment, service agreements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Multi-Format Support: PDF, DOCX, TXT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User-Friendly Interface: Interactive, intuitive frontend for users</a:t>
            </a:r>
          </a:p>
          <a:p>
            <a:pPr marL="705747" lvl="1" indent="-352873" algn="ctr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Visuals: Icons representing each feature or screenshot of interface</a:t>
            </a:r>
          </a:p>
          <a:p>
            <a:pPr algn="ctr">
              <a:lnSpc>
                <a:spcPts val="4576"/>
              </a:lnSpc>
              <a:spcBef>
                <a:spcPct val="0"/>
              </a:spcBef>
            </a:pPr>
            <a:endParaRPr lang="en-US" sz="3268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</p:txBody>
      </p:sp>
    </p:spTree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2060875" y="1738432"/>
            <a:ext cx="14153381" cy="1409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88"/>
              </a:lnSpc>
            </a:pPr>
            <a:r>
              <a:rPr lang="en-US" sz="8277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  FUTURE SCOPE</a:t>
            </a:r>
          </a:p>
        </p:txBody>
      </p:sp>
      <p:sp>
        <p:nvSpPr>
          <p:cNvPr id="4" name="Freeform 4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AutoShape 5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05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925837" y="3607994"/>
            <a:ext cx="13288420" cy="5042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9389" lvl="1" indent="-309695" algn="ctr">
              <a:lnSpc>
                <a:spcPts val="4016"/>
              </a:lnSpc>
              <a:buAutoNum type="arabicPeriod"/>
            </a:pPr>
            <a:r>
              <a:rPr lang="en-US" sz="2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Support additional document formats like HTML, scanned images, or handwritten contracts</a:t>
            </a:r>
          </a:p>
          <a:p>
            <a:pPr marL="619389" lvl="1" indent="-309695" algn="ctr">
              <a:lnSpc>
                <a:spcPts val="4016"/>
              </a:lnSpc>
              <a:buAutoNum type="arabicPeriod"/>
            </a:pPr>
            <a:r>
              <a:rPr lang="en-US" sz="2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Multi-language document processing</a:t>
            </a:r>
          </a:p>
          <a:p>
            <a:pPr marL="619389" lvl="1" indent="-309695" algn="ctr">
              <a:lnSpc>
                <a:spcPts val="4016"/>
              </a:lnSpc>
              <a:buAutoNum type="arabicPeriod"/>
            </a:pPr>
            <a:r>
              <a:rPr lang="en-US" sz="2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Mobile-friendly application</a:t>
            </a:r>
          </a:p>
          <a:p>
            <a:pPr marL="619389" lvl="1" indent="-309695" algn="ctr">
              <a:lnSpc>
                <a:spcPts val="4016"/>
              </a:lnSpc>
              <a:buAutoNum type="arabicPeriod"/>
            </a:pPr>
            <a:r>
              <a:rPr lang="en-US" sz="2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Integration with cloud storage and enterprise legal management systems</a:t>
            </a:r>
          </a:p>
          <a:p>
            <a:pPr marL="619389" lvl="1" indent="-309695" algn="ctr">
              <a:lnSpc>
                <a:spcPts val="4016"/>
              </a:lnSpc>
              <a:buAutoNum type="arabicPeriod"/>
            </a:pPr>
            <a:r>
              <a:rPr lang="en-US" sz="2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AI-based predictive insights (risk assessment, compliance alerts)</a:t>
            </a:r>
          </a:p>
          <a:p>
            <a:pPr marL="619389" lvl="1" indent="-309695" algn="ctr">
              <a:lnSpc>
                <a:spcPts val="4016"/>
              </a:lnSpc>
              <a:buAutoNum type="arabicPeriod"/>
            </a:pPr>
            <a:r>
              <a:rPr lang="en-US" sz="28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Visuals: Growth/roadmap illustration or icons representing scalability and AI expansion</a:t>
            </a:r>
          </a:p>
          <a:p>
            <a:pPr algn="ctr">
              <a:lnSpc>
                <a:spcPts val="4016"/>
              </a:lnSpc>
              <a:spcBef>
                <a:spcPct val="0"/>
              </a:spcBef>
            </a:pPr>
            <a:endParaRPr lang="en-US" sz="2868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</p:txBody>
      </p:sp>
    </p:spTree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-598671" y="-1743170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4259280" y="1809097"/>
            <a:ext cx="9205169" cy="1392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48"/>
              </a:lnSpc>
            </a:pPr>
            <a:r>
              <a:rPr lang="en-US" sz="8177" b="1">
                <a:solidFill>
                  <a:srgbClr val="3F3D3E"/>
                </a:solidFill>
                <a:latin typeface="Alexandria Bold"/>
                <a:ea typeface="Alexandria Bold"/>
                <a:cs typeface="Alexandria Bold"/>
                <a:sym typeface="Alexandria Bold"/>
              </a:rPr>
              <a:t>CONCLUSION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292543" y="3464404"/>
            <a:ext cx="12722941" cy="6955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5747" lvl="1" indent="-352873" algn="l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ClauseWise simplifies legal document workflows with AI-powered automation.</a:t>
            </a:r>
          </a:p>
          <a:p>
            <a:pPr marL="705747" lvl="1" indent="-352873" algn="l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Combines IBM Watson NLP and Granite AI for powerful clause analysis and document classification.</a:t>
            </a:r>
          </a:p>
          <a:p>
            <a:pPr marL="705747" lvl="1" indent="-352873" algn="l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Saves time, reduces errors, and improves comprehension for both professionals and laypersons.</a:t>
            </a:r>
          </a:p>
          <a:p>
            <a:pPr marL="705747" lvl="1" indent="-352873" algn="l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Provides structured, downloadable analysis reports through an interactive interface.</a:t>
            </a:r>
          </a:p>
          <a:p>
            <a:pPr marL="705747" lvl="1" indent="-352873" algn="l">
              <a:lnSpc>
                <a:spcPts val="4576"/>
              </a:lnSpc>
              <a:buFont typeface="Arial"/>
              <a:buChar char="•"/>
            </a:pPr>
            <a:r>
              <a:rPr lang="en-US" sz="3268">
                <a:solidFill>
                  <a:srgbClr val="545454"/>
                </a:solidFill>
                <a:latin typeface="Garet"/>
                <a:ea typeface="Garet"/>
                <a:cs typeface="Garet"/>
                <a:sym typeface="Garet"/>
              </a:rPr>
              <a:t>Visuals: AI + legal documents illustration or summary infographic</a:t>
            </a:r>
          </a:p>
          <a:p>
            <a:pPr algn="l">
              <a:lnSpc>
                <a:spcPts val="4576"/>
              </a:lnSpc>
            </a:pPr>
            <a:endParaRPr lang="en-US" sz="3268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  <a:p>
            <a:pPr algn="l">
              <a:lnSpc>
                <a:spcPts val="4576"/>
              </a:lnSpc>
            </a:pPr>
            <a:endParaRPr lang="en-US" sz="3268">
              <a:solidFill>
                <a:srgbClr val="545454"/>
              </a:solidFill>
              <a:latin typeface="Garet"/>
              <a:ea typeface="Garet"/>
              <a:cs typeface="Garet"/>
              <a:sym typeface="Garet"/>
            </a:endParaRPr>
          </a:p>
        </p:txBody>
      </p:sp>
      <p:sp>
        <p:nvSpPr>
          <p:cNvPr id="5" name="Freeform 5"/>
          <p:cNvSpPr/>
          <p:nvPr/>
        </p:nvSpPr>
        <p:spPr>
          <a:xfrm rot="-574333">
            <a:off x="-598671" y="5498906"/>
            <a:ext cx="4840370" cy="6758253"/>
          </a:xfrm>
          <a:custGeom>
            <a:avLst/>
            <a:gdLst/>
            <a:ahLst/>
            <a:cxnLst/>
            <a:rect l="l" t="t" r="r" b="b"/>
            <a:pathLst>
              <a:path w="4840370" h="6758253">
                <a:moveTo>
                  <a:pt x="0" y="0"/>
                </a:moveTo>
                <a:lnTo>
                  <a:pt x="4840370" y="0"/>
                </a:lnTo>
                <a:lnTo>
                  <a:pt x="4840370" y="6758253"/>
                </a:lnTo>
                <a:lnTo>
                  <a:pt x="0" y="67582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AutoShape 6"/>
          <p:cNvSpPr/>
          <p:nvPr/>
        </p:nvSpPr>
        <p:spPr>
          <a:xfrm>
            <a:off x="4541415" y="9464180"/>
            <a:ext cx="11672841" cy="0"/>
          </a:xfrm>
          <a:prstGeom prst="line">
            <a:avLst/>
          </a:prstGeom>
          <a:ln w="9525" cap="flat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6214256" y="9019603"/>
            <a:ext cx="1271574" cy="803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41"/>
              </a:lnSpc>
              <a:spcBef>
                <a:spcPct val="0"/>
              </a:spcBef>
            </a:pPr>
            <a:r>
              <a:rPr lang="en-US" sz="4743" b="1">
                <a:solidFill>
                  <a:srgbClr val="545454"/>
                </a:solidFill>
                <a:latin typeface="Garet Bold"/>
                <a:ea typeface="Garet Bold"/>
                <a:cs typeface="Garet Bold"/>
                <a:sym typeface="Garet Bold"/>
              </a:rPr>
              <a:t>08</a:t>
            </a:r>
          </a:p>
        </p:txBody>
      </p:sp>
    </p:spTree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387</Words>
  <Application>Microsoft Office PowerPoint</Application>
  <PresentationFormat>Custom</PresentationFormat>
  <Paragraphs>54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Minimalist Professional Project Presentation</dc:title>
  <cp:lastModifiedBy>Viharsha Geereddy</cp:lastModifiedBy>
  <cp:revision>2</cp:revision>
  <dcterms:created xsi:type="dcterms:W3CDTF">2006-08-16T00:00:00Z</dcterms:created>
  <dcterms:modified xsi:type="dcterms:W3CDTF">2025-08-30T07:45:25Z</dcterms:modified>
  <dc:identifier>DAGxhU8Fvqc</dc:identifier>
</cp:coreProperties>
</file>

<file path=docProps/thumbnail.jpeg>
</file>